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0" r:id="rId3"/>
    <p:sldId id="297" r:id="rId4"/>
    <p:sldId id="310" r:id="rId5"/>
    <p:sldId id="259" r:id="rId6"/>
    <p:sldId id="301" r:id="rId7"/>
    <p:sldId id="302" r:id="rId8"/>
    <p:sldId id="298" r:id="rId9"/>
    <p:sldId id="279" r:id="rId10"/>
    <p:sldId id="280" r:id="rId11"/>
    <p:sldId id="263" r:id="rId12"/>
    <p:sldId id="256" r:id="rId13"/>
    <p:sldId id="262" r:id="rId14"/>
    <p:sldId id="300" r:id="rId15"/>
    <p:sldId id="299" r:id="rId16"/>
    <p:sldId id="292" r:id="rId17"/>
    <p:sldId id="303" r:id="rId18"/>
    <p:sldId id="304" r:id="rId19"/>
    <p:sldId id="283" r:id="rId20"/>
    <p:sldId id="305" r:id="rId21"/>
    <p:sldId id="311" r:id="rId22"/>
    <p:sldId id="306" r:id="rId23"/>
    <p:sldId id="284" r:id="rId24"/>
    <p:sldId id="287" r:id="rId25"/>
    <p:sldId id="290" r:id="rId26"/>
    <p:sldId id="307" r:id="rId27"/>
    <p:sldId id="309" r:id="rId28"/>
    <p:sldId id="308" r:id="rId29"/>
    <p:sldId id="268" r:id="rId30"/>
    <p:sldId id="286" r:id="rId31"/>
    <p:sldId id="291" r:id="rId32"/>
    <p:sldId id="273" r:id="rId33"/>
    <p:sldId id="277" r:id="rId34"/>
    <p:sldId id="267" r:id="rId35"/>
    <p:sldId id="258" r:id="rId36"/>
    <p:sldId id="27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660"/>
  </p:normalViewPr>
  <p:slideViewPr>
    <p:cSldViewPr>
      <p:cViewPr>
        <p:scale>
          <a:sx n="60" d="100"/>
          <a:sy n="60" d="100"/>
        </p:scale>
        <p:origin x="-750"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youtube.com/watch?v=FoYAgeM-wdU" TargetMode="External"/><Relationship Id="rId4" Type="http://schemas.openxmlformats.org/officeDocument/2006/relationships/hyperlink" Target="https://www.youtube.com/watch?v=ad8paBOdO7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en.wikipedia.org/wiki/Australian_Govern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britannica.com/topic/Parliament" TargetMode="External"/><Relationship Id="rId3" Type="http://schemas.openxmlformats.org/officeDocument/2006/relationships/hyperlink" Target="https://www.britannica.com/dictionary/coalition" TargetMode="External"/><Relationship Id="rId7" Type="http://schemas.openxmlformats.org/officeDocument/2006/relationships/hyperlink" Target="https://www.britannica.com/topic/cabinet-governmen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britannica.com/topic/chancellor" TargetMode="External"/><Relationship Id="rId5" Type="http://schemas.openxmlformats.org/officeDocument/2006/relationships/hyperlink" Target="https://www.britannica.com/topic/prime-minister" TargetMode="External"/><Relationship Id="rId4" Type="http://schemas.openxmlformats.org/officeDocument/2006/relationships/hyperlink" Target="https://www.britannica.com/topic/parliament-governme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s://aiatsis.gov.au/explore/articles/indigenous-australians-aboriginal-and-torres-strait-islander-peopl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h.gov.au/about_parliament/parliamentary_departments/parliamentary_library/parliamentary_handbook/current_ministry_lis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external-preview.redd.it/ckrO5dH3bwKW9yEGnPiiUtrqFIBPoEbPwwqOk4s2pcE.jpg?auto=webp&amp;s=108b232de1e5696558ae5772fba3e813a404806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bookmundi.com/t/12-best-cities-to-visit-in-australi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worldatlas.com/articles/what-is-the-commonwealth.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smtClean="0">
                <a:latin typeface="Aharoni" pitchFamily="2" charset="-79"/>
                <a:cs typeface="Aharoni" pitchFamily="2" charset="-79"/>
              </a:rPr>
              <a:t>Australia</a:t>
            </a:r>
            <a:endParaRPr lang="en-US" sz="72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lonisation-header-image__FocusFillWyItMC41OSIsIjAuNjkiLDE0MDAsNjc0XQ.jpg"/>
          <p:cNvPicPr>
            <a:picLocks noChangeAspect="1"/>
          </p:cNvPicPr>
          <p:nvPr/>
        </p:nvPicPr>
        <p:blipFill>
          <a:blip r:embed="rId3" cstate="print"/>
          <a:stretch>
            <a:fillRect/>
          </a:stretch>
        </p:blipFill>
        <p:spPr>
          <a:xfrm>
            <a:off x="304800" y="1143000"/>
            <a:ext cx="8382000" cy="40353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a:t>
            </a:r>
            <a:r>
              <a:rPr lang="en-US" sz="3200" b="1" u="sng" dirty="0" smtClean="0"/>
              <a:t>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a:t>
            </a:r>
            <a:r>
              <a:rPr lang="en-US" sz="2000" i="1" dirty="0" smtClean="0"/>
              <a:t>nation. Prior </a:t>
            </a:r>
            <a:r>
              <a:rPr lang="en-US" sz="2000" i="1" dirty="0"/>
              <a:t>to the </a:t>
            </a:r>
            <a:r>
              <a:rPr lang="en-US" sz="2000" i="1" dirty="0" smtClean="0"/>
              <a:t>colonization </a:t>
            </a:r>
            <a:r>
              <a:rPr lang="en-US" sz="2000" i="1" dirty="0"/>
              <a:t>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a:t>
            </a:r>
            <a:r>
              <a:rPr lang="en-US" sz="3200" b="1" dirty="0" smtClean="0"/>
              <a:t>Convicts</a:t>
            </a:r>
          </a:p>
          <a:p>
            <a:endParaRPr lang="en-US" sz="3200" b="1" dirty="0"/>
          </a:p>
          <a:p>
            <a:r>
              <a:rPr lang="en-US" dirty="0"/>
              <a:t>The Dutch first sighted Australia in 1606 before </a:t>
            </a:r>
            <a:r>
              <a:rPr lang="en-US" b="1" dirty="0"/>
              <a:t>Captain Cook </a:t>
            </a:r>
            <a:r>
              <a:rPr lang="en-US" dirty="0" smtClean="0"/>
              <a:t>colonized </a:t>
            </a:r>
            <a:r>
              <a:rPr lang="en-US" dirty="0"/>
              <a:t>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smtClean="0"/>
              <a:t>SS6G11 </a:t>
            </a:r>
            <a:r>
              <a:rPr lang="en-US" b="1" dirty="0"/>
              <a:t>Locate selected features of Australia. </a:t>
            </a:r>
          </a:p>
          <a:p>
            <a:endParaRPr lang="en-US" dirty="0"/>
          </a:p>
          <a:p>
            <a:r>
              <a:rPr lang="en-US" dirty="0" smtClean="0"/>
              <a:t>a. Locate </a:t>
            </a:r>
            <a:r>
              <a:rPr lang="en-US" dirty="0"/>
              <a:t>on a world and regional political-physical map: </a:t>
            </a:r>
            <a:endParaRPr lang="en-US" dirty="0" smtClean="0"/>
          </a:p>
          <a:p>
            <a:r>
              <a:rPr lang="en-US" dirty="0" smtClean="0"/>
              <a:t>the </a:t>
            </a:r>
            <a:r>
              <a:rPr lang="en-US" dirty="0"/>
              <a:t>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a:t>
            </a:r>
            <a:r>
              <a:rPr lang="en-US" sz="1200" dirty="0" smtClean="0"/>
              <a:t>ndian Ocean  (A)</a:t>
            </a:r>
          </a:p>
          <a:p>
            <a:r>
              <a:rPr lang="en-US" sz="1200" dirty="0" smtClean="0"/>
              <a:t>Indian Ocean   (B)</a:t>
            </a:r>
          </a:p>
          <a:p>
            <a:r>
              <a:rPr lang="en-US" sz="1200" dirty="0" smtClean="0"/>
              <a:t>Coral Sea  (C)</a:t>
            </a:r>
          </a:p>
          <a:p>
            <a:r>
              <a:rPr lang="en-US" sz="1200" dirty="0" smtClean="0"/>
              <a:t>Great Barrier Reef  (D)</a:t>
            </a:r>
          </a:p>
          <a:p>
            <a:r>
              <a:rPr lang="en-US" sz="1200" dirty="0" smtClean="0"/>
              <a:t>Great Dividing Range  (E)</a:t>
            </a:r>
          </a:p>
          <a:p>
            <a:r>
              <a:rPr lang="en-US" sz="1200" dirty="0" smtClean="0"/>
              <a:t>Great Victoria Desert  (F)</a:t>
            </a:r>
          </a:p>
          <a:p>
            <a:r>
              <a:rPr lang="en-US" sz="1200" dirty="0" smtClean="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304800"/>
            <a:ext cx="8763000" cy="6172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295400"/>
            <a:ext cx="6934200" cy="3416320"/>
          </a:xfrm>
          <a:prstGeom prst="rect">
            <a:avLst/>
          </a:prstGeom>
          <a:noFill/>
        </p:spPr>
        <p:txBody>
          <a:bodyPr wrap="square" rtlCol="0">
            <a:spAutoFit/>
          </a:bodyPr>
          <a:lstStyle/>
          <a:p>
            <a:r>
              <a:rPr lang="en-US" sz="7200" dirty="0" smtClean="0">
                <a:solidFill>
                  <a:srgbClr val="002060"/>
                </a:solidFill>
              </a:rPr>
              <a:t>Parents can use this map to quiz your child </a:t>
            </a:r>
            <a:endParaRPr lang="en-US" sz="7200"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6278642"/>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Review Notes (Textbook)</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b="1" dirty="0" smtClean="0"/>
              <a:t>Students will elect class leaders/representatives; </a:t>
            </a:r>
            <a:r>
              <a:rPr lang="en-US" sz="2400" dirty="0" smtClean="0"/>
              <a:t>Brain </a:t>
            </a:r>
            <a:r>
              <a:rPr lang="en-US" sz="2400" dirty="0" smtClean="0"/>
              <a:t>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TOD</a:t>
            </a:r>
          </a:p>
          <a:p>
            <a:endParaRPr lang="en-US" sz="2400" dirty="0">
              <a:solidFill>
                <a:srgbClr val="0070C0"/>
              </a:solidFill>
            </a:endParaRPr>
          </a:p>
          <a:p>
            <a:r>
              <a:rPr lang="en-US" sz="2400" b="1" dirty="0" smtClean="0">
                <a:solidFill>
                  <a:srgbClr val="0070C0"/>
                </a:solidFill>
              </a:rPr>
              <a:t>Reminders</a:t>
            </a:r>
            <a:r>
              <a:rPr lang="en-US" sz="2400" b="1" dirty="0" smtClean="0">
                <a:solidFill>
                  <a:srgbClr val="0070C0"/>
                </a:solidFill>
              </a:rPr>
              <a:t>:</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Monday,  November </a:t>
            </a:r>
            <a:r>
              <a:rPr lang="en-US" sz="2800" dirty="0" smtClean="0">
                <a:latin typeface="Book Antiqua" pitchFamily="18" charset="0"/>
              </a:rPr>
              <a:t>18</a:t>
            </a:r>
            <a:endParaRPr lang="en-US" sz="2800"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4572000" cy="1815882"/>
          </a:xfrm>
          <a:prstGeom prst="rect">
            <a:avLst/>
          </a:prstGeom>
        </p:spPr>
        <p:txBody>
          <a:bodyPr>
            <a:spAutoFit/>
          </a:bodyPr>
          <a:lstStyle/>
          <a:p>
            <a:pPr fontAlgn="base"/>
            <a:r>
              <a:rPr lang="en-US" sz="2800" b="1" dirty="0" smtClean="0"/>
              <a:t>Only 58% of Indigenous Australians are registered to vote. We should be asking why</a:t>
            </a:r>
            <a:endParaRPr lang="en-US" sz="2800" b="1" dirty="0"/>
          </a:p>
        </p:txBody>
      </p:sp>
      <p:sp>
        <p:nvSpPr>
          <p:cNvPr id="80898" name="AutoShape 2" descr="You Can Have Your Say Australian Electoral Office poster, 19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188.jpg"/>
          <p:cNvPicPr>
            <a:picLocks noChangeAspect="1"/>
          </p:cNvPicPr>
          <p:nvPr/>
        </p:nvPicPr>
        <p:blipFill>
          <a:blip r:embed="rId3" cstate="print"/>
          <a:stretch>
            <a:fillRect/>
          </a:stretch>
        </p:blipFill>
        <p:spPr>
          <a:xfrm>
            <a:off x="1066800" y="2133600"/>
            <a:ext cx="2857500" cy="4162425"/>
          </a:xfrm>
          <a:prstGeom prst="rect">
            <a:avLst/>
          </a:prstGeom>
        </p:spPr>
      </p:pic>
      <p:sp>
        <p:nvSpPr>
          <p:cNvPr id="5" name="TextBox 4"/>
          <p:cNvSpPr txBox="1"/>
          <p:nvPr/>
        </p:nvSpPr>
        <p:spPr>
          <a:xfrm>
            <a:off x="5943600" y="609600"/>
            <a:ext cx="2667000" cy="369332"/>
          </a:xfrm>
          <a:prstGeom prst="rect">
            <a:avLst/>
          </a:prstGeom>
          <a:noFill/>
        </p:spPr>
        <p:txBody>
          <a:bodyPr wrap="square" rtlCol="0">
            <a:spAutoFit/>
          </a:bodyPr>
          <a:lstStyle/>
          <a:p>
            <a:r>
              <a:rPr lang="en-US" dirty="0" smtClean="0">
                <a:hlinkClick r:id="rId4"/>
              </a:rPr>
              <a:t>Video Link-</a:t>
            </a:r>
            <a:endParaRPr lang="en-US" dirty="0"/>
          </a:p>
        </p:txBody>
      </p:sp>
      <p:sp>
        <p:nvSpPr>
          <p:cNvPr id="6" name="Rectangle 5"/>
          <p:cNvSpPr/>
          <p:nvPr/>
        </p:nvSpPr>
        <p:spPr>
          <a:xfrm>
            <a:off x="5029200" y="1295400"/>
            <a:ext cx="3886200" cy="923330"/>
          </a:xfrm>
          <a:prstGeom prst="rect">
            <a:avLst/>
          </a:prstGeom>
        </p:spPr>
        <p:txBody>
          <a:bodyPr wrap="square">
            <a:spAutoFit/>
          </a:bodyPr>
          <a:lstStyle/>
          <a:p>
            <a:r>
              <a:rPr lang="en-US" b="1" dirty="0" smtClean="0"/>
              <a:t>What you need to know before casting a ballot | Federal Election | 9 News Australia</a:t>
            </a:r>
            <a:endParaRPr lang="en-US" b="1" dirty="0"/>
          </a:p>
        </p:txBody>
      </p:sp>
      <p:sp>
        <p:nvSpPr>
          <p:cNvPr id="80899"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0"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901" name="Rectangle 5"/>
          <p:cNvSpPr>
            <a:spLocks noChangeArrowheads="1"/>
          </p:cNvSpPr>
          <p:nvPr/>
        </p:nvSpPr>
        <p:spPr bwMode="auto">
          <a:xfrm>
            <a:off x="5105400" y="5105400"/>
            <a:ext cx="3748088" cy="846386"/>
          </a:xfrm>
          <a:prstGeom prst="rect">
            <a:avLst/>
          </a:prstGeom>
          <a:solidFill>
            <a:srgbClr val="FFFFFF"/>
          </a:solid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DDDDDD"/>
                </a:solidFill>
                <a:effectLst/>
                <a:latin typeface="YouTube Noto"/>
                <a:cs typeface="Arial" pitchFamily="34" charset="0"/>
              </a:rPr>
              <a:t>4:55 / 23:32</a:t>
            </a:r>
            <a:endParaRPr kumimoji="0" lang="en-US" sz="800" b="0" i="0" u="none" strike="noStrike" cap="none" normalizeH="0" baseline="0" dirty="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rPr>
              <a:t>How the Australian Government Works | AUSPOL EXPLAINED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5943600" y="5943600"/>
            <a:ext cx="2286000" cy="369332"/>
          </a:xfrm>
          <a:prstGeom prst="rect">
            <a:avLst/>
          </a:prstGeom>
          <a:noFill/>
        </p:spPr>
        <p:txBody>
          <a:bodyPr wrap="square" rtlCol="0">
            <a:spAutoFit/>
          </a:bodyPr>
          <a:lstStyle/>
          <a:p>
            <a:r>
              <a:rPr lang="en-US" dirty="0" smtClean="0">
                <a:hlinkClick r:id="rId5"/>
              </a:rPr>
              <a:t>Link to Video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248400"/>
            <a:ext cx="6553200" cy="369332"/>
          </a:xfrm>
          <a:prstGeom prst="rect">
            <a:avLst/>
          </a:prstGeom>
        </p:spPr>
        <p:txBody>
          <a:bodyPr wrap="square">
            <a:spAutoFit/>
          </a:bodyPr>
          <a:lstStyle/>
          <a:p>
            <a:r>
              <a:rPr lang="en-US" dirty="0" smtClean="0"/>
              <a:t>https://en.wikipedia.org/wiki/Australian_Government</a:t>
            </a:r>
            <a:endParaRPr lang="en-US" dirty="0"/>
          </a:p>
        </p:txBody>
      </p:sp>
      <p:sp>
        <p:nvSpPr>
          <p:cNvPr id="82946" name="AutoShape 2" descr="The red Senate chamber. There are people sitting in seats which are arranged in a U-shape around a large central tabl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USPIC-20220292-1620531-2__FitMaxWzgwMCw4MDBd.jpg"/>
          <p:cNvPicPr>
            <a:picLocks noChangeAspect="1"/>
          </p:cNvPicPr>
          <p:nvPr/>
        </p:nvPicPr>
        <p:blipFill>
          <a:blip r:embed="rId3" cstate="print"/>
          <a:stretch>
            <a:fillRect/>
          </a:stretch>
        </p:blipFill>
        <p:spPr>
          <a:xfrm>
            <a:off x="838200" y="457200"/>
            <a:ext cx="6604000" cy="3962400"/>
          </a:xfrm>
          <a:prstGeom prst="rect">
            <a:avLst/>
          </a:prstGeom>
        </p:spPr>
      </p:pic>
      <p:sp>
        <p:nvSpPr>
          <p:cNvPr id="5" name="TextBox 4"/>
          <p:cNvSpPr txBox="1"/>
          <p:nvPr/>
        </p:nvSpPr>
        <p:spPr>
          <a:xfrm>
            <a:off x="2209800" y="4648200"/>
            <a:ext cx="5715000" cy="369332"/>
          </a:xfrm>
          <a:prstGeom prst="rect">
            <a:avLst/>
          </a:prstGeom>
          <a:noFill/>
        </p:spPr>
        <p:txBody>
          <a:bodyPr wrap="square" rtlCol="0">
            <a:spAutoFit/>
          </a:bodyPr>
          <a:lstStyle/>
          <a:p>
            <a:r>
              <a:rPr lang="en-US" dirty="0" smtClean="0"/>
              <a:t>Read more about Australia Government</a:t>
            </a:r>
            <a:endParaRPr lang="en-US" dirty="0"/>
          </a:p>
        </p:txBody>
      </p:sp>
      <p:sp>
        <p:nvSpPr>
          <p:cNvPr id="6" name="TextBox 5"/>
          <p:cNvSpPr txBox="1"/>
          <p:nvPr/>
        </p:nvSpPr>
        <p:spPr>
          <a:xfrm>
            <a:off x="3429000" y="5257800"/>
            <a:ext cx="1676400" cy="369332"/>
          </a:xfrm>
          <a:prstGeom prst="rect">
            <a:avLst/>
          </a:prstGeom>
          <a:noFill/>
        </p:spPr>
        <p:txBody>
          <a:bodyPr wrap="square" rtlCol="0">
            <a:spAutoFit/>
          </a:bodyPr>
          <a:lstStyle/>
          <a:p>
            <a:r>
              <a:rPr lang="en-US" dirty="0" smtClean="0">
                <a:hlinkClick r:id="rId4"/>
              </a:rPr>
              <a:t>Link to Article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s://www.crystalinks.com/uluruma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ulurumap.jpg"/>
          <p:cNvPicPr>
            <a:picLocks noChangeAspect="1"/>
          </p:cNvPicPr>
          <p:nvPr/>
        </p:nvPicPr>
        <p:blipFill>
          <a:blip r:embed="rId3" cstate="print"/>
          <a:stretch>
            <a:fillRect/>
          </a:stretch>
        </p:blipFill>
        <p:spPr>
          <a:xfrm>
            <a:off x="831272" y="0"/>
            <a:ext cx="748145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Video (Australia’s Government)</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Think-pair-Share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Tuesday,  November </a:t>
            </a:r>
            <a:r>
              <a:rPr lang="en-US" sz="2800" dirty="0" smtClean="0">
                <a:latin typeface="Book Antiqua" pitchFamily="18" charset="0"/>
              </a:rPr>
              <a:t>29</a:t>
            </a:r>
            <a:endParaRPr lang="en-US" sz="2800" dirty="0">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838200"/>
            <a:ext cx="4572000" cy="4801314"/>
          </a:xfrm>
          <a:prstGeom prst="rect">
            <a:avLst/>
          </a:prstGeom>
        </p:spPr>
        <p:txBody>
          <a:bodyPr>
            <a:spAutoFit/>
          </a:bodyPr>
          <a:lstStyle/>
          <a:p>
            <a:r>
              <a:rPr lang="en-US" b="1" dirty="0" smtClean="0"/>
              <a:t>parliamentary system</a:t>
            </a:r>
            <a:r>
              <a:rPr lang="en-US" dirty="0" smtClean="0"/>
              <a:t>, democratic form of government in which the party (or a </a:t>
            </a:r>
            <a:r>
              <a:rPr lang="en-US" dirty="0" smtClean="0">
                <a:hlinkClick r:id="rId3"/>
              </a:rPr>
              <a:t>coalition</a:t>
            </a:r>
            <a:r>
              <a:rPr lang="en-US" dirty="0" smtClean="0"/>
              <a:t> of parties) with the greatest representation in the </a:t>
            </a:r>
            <a:r>
              <a:rPr lang="en-US" dirty="0" smtClean="0">
                <a:hlinkClick r:id="rId4"/>
              </a:rPr>
              <a:t>parliament</a:t>
            </a:r>
            <a:r>
              <a:rPr lang="en-US" dirty="0" smtClean="0"/>
              <a:t>(legislature) forms the government, its leader becoming </a:t>
            </a:r>
            <a:r>
              <a:rPr lang="en-US" dirty="0" smtClean="0">
                <a:hlinkClick r:id="rId5"/>
              </a:rPr>
              <a:t>prime minister</a:t>
            </a:r>
            <a:r>
              <a:rPr lang="en-US" dirty="0" smtClean="0"/>
              <a:t> </a:t>
            </a:r>
            <a:r>
              <a:rPr lang="en-US" dirty="0" err="1" smtClean="0"/>
              <a:t>or</a:t>
            </a:r>
            <a:r>
              <a:rPr lang="en-US" dirty="0" err="1" smtClean="0">
                <a:hlinkClick r:id="rId6"/>
              </a:rPr>
              <a:t>chancellor</a:t>
            </a:r>
            <a:r>
              <a:rPr lang="en-US" dirty="0" smtClean="0"/>
              <a:t>. Executive functions are exercised by members of the parliament appointed by the prime minister to </a:t>
            </a:r>
            <a:r>
              <a:rPr lang="en-US" dirty="0" err="1" smtClean="0"/>
              <a:t>the</a:t>
            </a:r>
            <a:r>
              <a:rPr lang="en-US" dirty="0" err="1" smtClean="0">
                <a:hlinkClick r:id="rId7"/>
              </a:rPr>
              <a:t>cabinet</a:t>
            </a:r>
            <a:r>
              <a:rPr lang="en-US" dirty="0" smtClean="0"/>
              <a:t>. The parties in the minority serve in opposition to the majority and have the duty to challenge it regularly. Prime ministers may be removed from power whenever they lose the confidence of a majority of the ruling party or of the parliament. The parliamentary system originated in </a:t>
            </a:r>
            <a:r>
              <a:rPr lang="en-US" dirty="0" smtClean="0">
                <a:hlinkClick r:id="rId8"/>
              </a:rPr>
              <a:t>Britain</a:t>
            </a:r>
            <a:r>
              <a:rPr lang="en-US" dirty="0" smtClean="0"/>
              <a:t> (</a:t>
            </a:r>
            <a:r>
              <a:rPr lang="en-US" i="1" dirty="0" smtClean="0"/>
              <a:t>see</a:t>
            </a:r>
            <a:r>
              <a:rPr lang="en-US" dirty="0" smtClean="0"/>
              <a:t> </a:t>
            </a:r>
            <a:r>
              <a:rPr lang="en-US" dirty="0" smtClean="0">
                <a:hlinkClick r:id="rId8"/>
              </a:rPr>
              <a:t>Parliament</a:t>
            </a:r>
            <a:r>
              <a:rPr lang="en-US" dirty="0" smtClean="0"/>
              <a:t>) and was adopted in several of its former colonies.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6278642"/>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Australia Practice Map with Partner</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b="1" dirty="0" smtClean="0"/>
              <a:t>Compare </a:t>
            </a:r>
            <a:r>
              <a:rPr lang="en-US" sz="2400" b="1" dirty="0" smtClean="0"/>
              <a:t>similarities and differences between Australia and US</a:t>
            </a:r>
            <a:r>
              <a:rPr lang="en-US" sz="2400" dirty="0" smtClean="0"/>
              <a:t>;</a:t>
            </a:r>
            <a:r>
              <a:rPr lang="en-US" sz="2400" dirty="0" smtClean="0">
                <a:solidFill>
                  <a:srgbClr val="0070C0"/>
                </a:solidFill>
              </a:rPr>
              <a:t> </a:t>
            </a:r>
            <a:r>
              <a:rPr lang="en-US" sz="2400" dirty="0" smtClean="0"/>
              <a:t>Brain </a:t>
            </a:r>
            <a:r>
              <a:rPr lang="en-US" sz="2400" dirty="0" smtClean="0"/>
              <a:t>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Three Important Things to Remember</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Wednesday,  November </a:t>
            </a:r>
            <a:r>
              <a:rPr lang="en-US" sz="2800" dirty="0" smtClean="0">
                <a:latin typeface="Book Antiqua" pitchFamily="18" charset="0"/>
              </a:rPr>
              <a:t>30</a:t>
            </a:r>
            <a:endParaRPr lang="en-US" sz="2800" dirty="0">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QJnS0KvEdpLZZAecWOxfG4JLdsybKTyj_bWV0sSuYrgEiHorS8Q-SdR3WZhZc&amp;s"/>
          <p:cNvPicPr>
            <a:picLocks noChangeAspect="1" noChangeArrowheads="1"/>
          </p:cNvPicPr>
          <p:nvPr/>
        </p:nvPicPr>
        <p:blipFill>
          <a:blip r:embed="rId3" cstate="print"/>
          <a:srcRect/>
          <a:stretch>
            <a:fillRect/>
          </a:stretch>
        </p:blipFill>
        <p:spPr bwMode="auto">
          <a:xfrm>
            <a:off x="457200" y="533400"/>
            <a:ext cx="3232589" cy="1576388"/>
          </a:xfrm>
          <a:prstGeom prst="rect">
            <a:avLst/>
          </a:prstGeom>
          <a:noFill/>
        </p:spPr>
      </p:pic>
      <p:pic>
        <p:nvPicPr>
          <p:cNvPr id="62468" name="Picture 4" descr="https://encrypted-tbn0.gstatic.com/images?q=tbn:ANd9GcQmE8pm3a1cwLWGdoeGWLGsSHnoMTwCpLEMS0hDqzSNHLVMJWJIFgSSzQrm0m8&amp;s"/>
          <p:cNvPicPr>
            <a:picLocks noChangeAspect="1" noChangeArrowheads="1"/>
          </p:cNvPicPr>
          <p:nvPr/>
        </p:nvPicPr>
        <p:blipFill>
          <a:blip r:embed="rId4" cstate="print"/>
          <a:srcRect/>
          <a:stretch>
            <a:fillRect/>
          </a:stretch>
        </p:blipFill>
        <p:spPr bwMode="auto">
          <a:xfrm>
            <a:off x="5791200" y="381000"/>
            <a:ext cx="2282825" cy="2282827"/>
          </a:xfrm>
          <a:prstGeom prst="rect">
            <a:avLst/>
          </a:prstGeom>
          <a:noFill/>
        </p:spPr>
      </p:pic>
      <p:pic>
        <p:nvPicPr>
          <p:cNvPr id="62470" name="Picture 6" descr="https://encrypted-tbn0.gstatic.com/images?q=tbn:ANd9GcSUAK6iD_SFK_R0G9jgGOmNTmXrKDFplWfhX5geFLPSPfvoXkYrkuP3_ycgaw&amp;s"/>
          <p:cNvPicPr>
            <a:picLocks noChangeAspect="1" noChangeArrowheads="1"/>
          </p:cNvPicPr>
          <p:nvPr/>
        </p:nvPicPr>
        <p:blipFill>
          <a:blip r:embed="rId5" cstate="print"/>
          <a:srcRect/>
          <a:stretch>
            <a:fillRect/>
          </a:stretch>
        </p:blipFill>
        <p:spPr bwMode="auto">
          <a:xfrm>
            <a:off x="5334000" y="3429000"/>
            <a:ext cx="2972122" cy="1614488"/>
          </a:xfrm>
          <a:prstGeom prst="rect">
            <a:avLst/>
          </a:prstGeom>
          <a:noFill/>
        </p:spPr>
      </p:pic>
      <p:pic>
        <p:nvPicPr>
          <p:cNvPr id="62472" name="Picture 8" descr="https://encrypted-tbn0.gstatic.com/images?q=tbn:ANd9GcRuMhnuqdB9fjh08pfIGSFwLWM7vWYtAtjdb_UKzdnrvO9PL7bxDAugYKW4w2I&amp;s"/>
          <p:cNvPicPr>
            <a:picLocks noChangeAspect="1" noChangeArrowheads="1"/>
          </p:cNvPicPr>
          <p:nvPr/>
        </p:nvPicPr>
        <p:blipFill>
          <a:blip r:embed="rId6" cstate="print"/>
          <a:srcRect/>
          <a:stretch>
            <a:fillRect/>
          </a:stretch>
        </p:blipFill>
        <p:spPr bwMode="auto">
          <a:xfrm>
            <a:off x="533400" y="2667000"/>
            <a:ext cx="2435700" cy="2544763"/>
          </a:xfrm>
          <a:prstGeom prst="rect">
            <a:avLst/>
          </a:prstGeom>
          <a:noFill/>
        </p:spPr>
      </p:pic>
      <p:pic>
        <p:nvPicPr>
          <p:cNvPr id="62474" name="Picture 10" descr="https://encrypted-tbn0.gstatic.com/images?q=tbn:ANd9GcQblPF-iV4NVh0aO8tpCXSlTfT3H5zy9GbTQceAHahANJUMBMUi-pTh2ntFQC8&amp;s"/>
          <p:cNvPicPr>
            <a:picLocks noChangeAspect="1" noChangeArrowheads="1"/>
          </p:cNvPicPr>
          <p:nvPr/>
        </p:nvPicPr>
        <p:blipFill>
          <a:blip r:embed="rId7" cstate="print"/>
          <a:srcRect/>
          <a:stretch>
            <a:fillRect/>
          </a:stretch>
        </p:blipFill>
        <p:spPr bwMode="auto">
          <a:xfrm>
            <a:off x="3276600" y="2590800"/>
            <a:ext cx="1752599" cy="1752600"/>
          </a:xfrm>
          <a:prstGeom prst="rect">
            <a:avLst/>
          </a:prstGeom>
          <a:noFill/>
        </p:spPr>
      </p:pic>
      <p:pic>
        <p:nvPicPr>
          <p:cNvPr id="62476" name="Picture 12" descr="https://encrypted-tbn0.gstatic.com/images?q=tbn:ANd9GcR2a0xWL58fTn3exwIZTJTUwZXpmqMnehiSRPwTlecDICI22VB0A_r-l8HavA&amp;s"/>
          <p:cNvPicPr>
            <a:picLocks noChangeAspect="1" noChangeArrowheads="1"/>
          </p:cNvPicPr>
          <p:nvPr/>
        </p:nvPicPr>
        <p:blipFill>
          <a:blip r:embed="rId8" cstate="print"/>
          <a:srcRect/>
          <a:stretch>
            <a:fillRect/>
          </a:stretch>
        </p:blipFill>
        <p:spPr bwMode="auto">
          <a:xfrm>
            <a:off x="3429000" y="5257800"/>
            <a:ext cx="1543050" cy="12573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416320"/>
          </a:xfrm>
          <a:prstGeom prst="rect">
            <a:avLst/>
          </a:prstGeom>
        </p:spPr>
        <p:txBody>
          <a:bodyPr wrap="square">
            <a:spAutoFit/>
          </a:bodyPr>
          <a:lstStyle/>
          <a:p>
            <a:r>
              <a:rPr lang="en-US" sz="2400" dirty="0" smtClean="0"/>
              <a:t>Australia’s first people—known as Aboriginal Australians—have lived on the continent for over 50,000 years. Today, there are </a:t>
            </a:r>
            <a:r>
              <a:rPr lang="en-US" sz="2400" dirty="0" smtClean="0">
                <a:hlinkClick r:id="rId3"/>
              </a:rPr>
              <a:t>250 distinct language groups</a:t>
            </a:r>
            <a:r>
              <a:rPr lang="en-US" sz="2400" dirty="0" smtClean="0"/>
              <a:t> spread throughout Australia. Aboriginal Australians are split into two groups: Aboriginal peoples, who are related to those who already inhabited Australia when Britain began colonizing the island in 1788, and Torres Strait Islander peoples, who descend from residents of the Torres Strait Islands, a group of islands that is part of modern-day Queensland, Australia.</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ustralia's Prime Minister Anthony Albanese (C) greets Indigenous elders at a national memorial for Queen Elizabeth II"/>
          <p:cNvPicPr>
            <a:picLocks noChangeAspect="1" noChangeArrowheads="1"/>
          </p:cNvPicPr>
          <p:nvPr/>
        </p:nvPicPr>
        <p:blipFill>
          <a:blip r:embed="rId3" cstate="print"/>
          <a:srcRect/>
          <a:stretch>
            <a:fillRect/>
          </a:stretch>
        </p:blipFill>
        <p:spPr bwMode="auto">
          <a:xfrm>
            <a:off x="381000" y="304800"/>
            <a:ext cx="4346222" cy="2895600"/>
          </a:xfrm>
          <a:prstGeom prst="rect">
            <a:avLst/>
          </a:prstGeom>
          <a:noFill/>
        </p:spPr>
      </p:pic>
      <p:pic>
        <p:nvPicPr>
          <p:cNvPr id="74758" name="Picture 6" descr="Protesters walk with a banner in the colours of the Aboriginal flag reading 'Aboriginal rights now'"/>
          <p:cNvPicPr>
            <a:picLocks noChangeAspect="1" noChangeArrowheads="1"/>
          </p:cNvPicPr>
          <p:nvPr/>
        </p:nvPicPr>
        <p:blipFill>
          <a:blip r:embed="rId4" cstate="print"/>
          <a:srcRect/>
          <a:stretch>
            <a:fillRect/>
          </a:stretch>
        </p:blipFill>
        <p:spPr bwMode="auto">
          <a:xfrm>
            <a:off x="3276600" y="2895600"/>
            <a:ext cx="5638800" cy="37567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6278642"/>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Review Notes (Textbook)</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b="1" dirty="0" smtClean="0"/>
              <a:t>Compare similarities and differences between Australia and US</a:t>
            </a:r>
            <a:r>
              <a:rPr lang="en-US" sz="2400" dirty="0" smtClean="0"/>
              <a:t>;</a:t>
            </a:r>
            <a:r>
              <a:rPr lang="en-US" sz="2400" dirty="0" smtClean="0">
                <a:solidFill>
                  <a:srgbClr val="0070C0"/>
                </a:solidFill>
              </a:rPr>
              <a:t> </a:t>
            </a:r>
            <a:r>
              <a:rPr lang="en-US" sz="2400" dirty="0" smtClean="0"/>
              <a:t>Brain </a:t>
            </a:r>
            <a:r>
              <a:rPr lang="en-US" sz="2400" dirty="0" smtClean="0"/>
              <a:t>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Think-pair-Share</a:t>
            </a:r>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Thursday,  </a:t>
            </a:r>
            <a:r>
              <a:rPr lang="en-US" sz="2800" dirty="0" smtClean="0">
                <a:latin typeface="Book Antiqua" pitchFamily="18" charset="0"/>
              </a:rPr>
              <a:t>December 1</a:t>
            </a:r>
            <a:endParaRPr lang="en-US" sz="2800" dirty="0">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800" y="0"/>
            <a:ext cx="2134752" cy="369332"/>
          </a:xfrm>
          <a:prstGeom prst="rect">
            <a:avLst/>
          </a:prstGeom>
        </p:spPr>
        <p:txBody>
          <a:bodyPr wrap="none">
            <a:spAutoFit/>
          </a:bodyPr>
          <a:lstStyle/>
          <a:p>
            <a:r>
              <a:rPr lang="en-US" b="1" dirty="0" smtClean="0"/>
              <a:t>Current Ministry List</a:t>
            </a:r>
            <a:endParaRPr lang="en-US" b="1" dirty="0"/>
          </a:p>
        </p:txBody>
      </p:sp>
      <p:sp>
        <p:nvSpPr>
          <p:cNvPr id="3" name="TextBox 2"/>
          <p:cNvSpPr txBox="1"/>
          <p:nvPr/>
        </p:nvSpPr>
        <p:spPr>
          <a:xfrm>
            <a:off x="5257800" y="457200"/>
            <a:ext cx="2819400" cy="369332"/>
          </a:xfrm>
          <a:prstGeom prst="rect">
            <a:avLst/>
          </a:prstGeom>
          <a:noFill/>
        </p:spPr>
        <p:txBody>
          <a:bodyPr wrap="square" rtlCol="0">
            <a:spAutoFit/>
          </a:bodyPr>
          <a:lstStyle/>
          <a:p>
            <a:r>
              <a:rPr lang="en-US" dirty="0" smtClean="0">
                <a:hlinkClick r:id="rId3"/>
              </a:rPr>
              <a:t>Link to Ministry List</a:t>
            </a:r>
            <a:endParaRPr lang="en-US" dirty="0"/>
          </a:p>
        </p:txBody>
      </p:sp>
      <p:sp>
        <p:nvSpPr>
          <p:cNvPr id="84994" name="AutoShape 2" descr="New Australian government ministry sworn 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6" name="Picture 4" descr="https://encrypted-tbn0.gstatic.com/images?q=tbn:ANd9GcQq3t7lQA0tO9ZtPYmhtSM1CH5znyQkLKrzj0pEGnI8EtfBA-L836-qZQiBchQ&amp;s"/>
          <p:cNvPicPr>
            <a:picLocks noChangeAspect="1" noChangeArrowheads="1"/>
          </p:cNvPicPr>
          <p:nvPr/>
        </p:nvPicPr>
        <p:blipFill>
          <a:blip r:embed="rId4" cstate="print"/>
          <a:srcRect/>
          <a:stretch>
            <a:fillRect/>
          </a:stretch>
        </p:blipFill>
        <p:spPr bwMode="auto">
          <a:xfrm>
            <a:off x="5410200" y="1143000"/>
            <a:ext cx="3197225" cy="1795974"/>
          </a:xfrm>
          <a:prstGeom prst="rect">
            <a:avLst/>
          </a:prstGeom>
          <a:noFill/>
        </p:spPr>
      </p:pic>
      <p:pic>
        <p:nvPicPr>
          <p:cNvPr id="84998" name="Picture 6" descr="https://encrypted-tbn0.gstatic.com/images?q=tbn:ANd9GcTREvWNSJ9ZnITm0c5brvg62XiTZYZo1lSCbwG8GxDzNUKeat-Ci3bhv6bf_LE&amp;s"/>
          <p:cNvPicPr>
            <a:picLocks noChangeAspect="1" noChangeArrowheads="1"/>
          </p:cNvPicPr>
          <p:nvPr/>
        </p:nvPicPr>
        <p:blipFill>
          <a:blip r:embed="rId5" cstate="print"/>
          <a:srcRect/>
          <a:stretch>
            <a:fillRect/>
          </a:stretch>
        </p:blipFill>
        <p:spPr bwMode="auto">
          <a:xfrm>
            <a:off x="685800" y="304800"/>
            <a:ext cx="2674142" cy="1782763"/>
          </a:xfrm>
          <a:prstGeom prst="rect">
            <a:avLst/>
          </a:prstGeom>
          <a:noFill/>
        </p:spPr>
      </p:pic>
      <p:pic>
        <p:nvPicPr>
          <p:cNvPr id="85000" name="Picture 8" descr="https://encrypted-tbn0.gstatic.com/images?q=tbn:ANd9GcSo3MKGWWGh29fIDmkcqSZazcnWIouieySJQXTWzF-icrhiml78RXgOYTLfsA&amp;s"/>
          <p:cNvPicPr>
            <a:picLocks noChangeAspect="1" noChangeArrowheads="1"/>
          </p:cNvPicPr>
          <p:nvPr/>
        </p:nvPicPr>
        <p:blipFill>
          <a:blip r:embed="rId6" cstate="print"/>
          <a:srcRect/>
          <a:stretch>
            <a:fillRect/>
          </a:stretch>
        </p:blipFill>
        <p:spPr bwMode="auto">
          <a:xfrm>
            <a:off x="1219200" y="2438400"/>
            <a:ext cx="1978025" cy="419581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smtClean="0">
                <a:solidFill>
                  <a:srgbClr val="0070C0"/>
                </a:solidFill>
              </a:rPr>
              <a:t>Standard: </a:t>
            </a:r>
            <a:r>
              <a:rPr lang="en-US" sz="2400" b="1" dirty="0" smtClean="0"/>
              <a:t>SS6CG4 </a:t>
            </a:r>
            <a:r>
              <a:rPr lang="en-US" sz="2400" dirty="0" smtClean="0"/>
              <a:t>a. Explain citizen participation in democratic governments [i.e. the role of citizens in choosing the leaders of Australia (parliamentary democracy)]. </a:t>
            </a:r>
          </a:p>
          <a:p>
            <a:endParaRPr lang="en-US" sz="2400" dirty="0" smtClean="0"/>
          </a:p>
          <a:p>
            <a:r>
              <a:rPr lang="en-US" sz="2400" b="1" dirty="0" smtClean="0">
                <a:solidFill>
                  <a:srgbClr val="0070C0"/>
                </a:solidFill>
              </a:rPr>
              <a:t>Learning Target: </a:t>
            </a:r>
            <a:r>
              <a:rPr lang="en-US" sz="2400" dirty="0" smtClean="0"/>
              <a:t>I can explain how citizens participate in democratic governments.</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Chapter Review Notes (Textbook)</a:t>
            </a:r>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Section 3; Create </a:t>
            </a:r>
            <a:r>
              <a:rPr lang="en-US" sz="2400" dirty="0" err="1" smtClean="0"/>
              <a:t>Powerpoint</a:t>
            </a:r>
            <a:r>
              <a:rPr lang="en-US" sz="2400" dirty="0" smtClean="0"/>
              <a:t> Study Guide. SS WB p.115-125</a:t>
            </a:r>
          </a:p>
          <a:p>
            <a:endParaRPr lang="en-US" sz="2400" dirty="0" smtClean="0">
              <a:solidFill>
                <a:srgbClr val="0070C0"/>
              </a:solidFill>
            </a:endParaRPr>
          </a:p>
          <a:p>
            <a:r>
              <a:rPr lang="en-US" sz="2400" b="1" dirty="0" smtClean="0">
                <a:solidFill>
                  <a:srgbClr val="0070C0"/>
                </a:solidFill>
              </a:rPr>
              <a:t>Closing:  </a:t>
            </a:r>
            <a:r>
              <a:rPr lang="en-US" sz="2400" dirty="0" smtClean="0"/>
              <a:t>Three Important Things to </a:t>
            </a:r>
            <a:r>
              <a:rPr lang="en-US" sz="2400" dirty="0" smtClean="0"/>
              <a:t>Remember</a:t>
            </a:r>
            <a:endParaRPr lang="en-US" sz="2400" dirty="0" smtClean="0"/>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smtClean="0">
                <a:latin typeface="Book Antiqua" pitchFamily="18" charset="0"/>
              </a:rPr>
              <a:t>Friday,  </a:t>
            </a:r>
            <a:r>
              <a:rPr lang="en-US" sz="2800" dirty="0" smtClean="0">
                <a:latin typeface="Book Antiqua" pitchFamily="18" charset="0"/>
              </a:rPr>
              <a:t>December 2</a:t>
            </a:r>
            <a:endParaRPr lang="en-US" sz="2800" dirty="0">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smtClean="0"/>
              <a:t>Uluru/Ayers Rock</a:t>
            </a: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ww.animalspot.net/wp-content/uploads/2019/08/Australian-Animals-Imag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ustralian-Animals-Images.jpg"/>
          <p:cNvPicPr>
            <a:picLocks noChangeAspect="1"/>
          </p:cNvPicPr>
          <p:nvPr/>
        </p:nvPicPr>
        <p:blipFill>
          <a:blip r:embed="rId3" cstate="print"/>
          <a:stretch>
            <a:fillRect/>
          </a:stretch>
        </p:blipFill>
        <p:spPr>
          <a:xfrm>
            <a:off x="285750" y="176212"/>
            <a:ext cx="8572500" cy="650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external-preview.redd.it/ckrO5dH3bwKW9yEGnPiiUtrqFIBPoEbPwwqOk4s2pcE.jpg?auto=webp&amp;s=108b232de1e5696558ae5772fba3e813a40480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krO5dH3bwKW9yEGnPiiUtrqFIBPoEbPwwqOk4s2pcE.jpg"/>
          <p:cNvPicPr>
            <a:picLocks noChangeAspect="1"/>
          </p:cNvPicPr>
          <p:nvPr/>
        </p:nvPicPr>
        <p:blipFill>
          <a:blip r:embed="rId3" cstate="print"/>
          <a:stretch>
            <a:fillRect/>
          </a:stretch>
        </p:blipFill>
        <p:spPr>
          <a:xfrm>
            <a:off x="990600" y="228600"/>
            <a:ext cx="6691576" cy="5394890"/>
          </a:xfrm>
          <a:prstGeom prst="rect">
            <a:avLst/>
          </a:prstGeom>
        </p:spPr>
      </p:pic>
      <p:sp>
        <p:nvSpPr>
          <p:cNvPr id="4" name="Rectangle 3"/>
          <p:cNvSpPr/>
          <p:nvPr/>
        </p:nvSpPr>
        <p:spPr>
          <a:xfrm>
            <a:off x="381000" y="5715000"/>
            <a:ext cx="7924800" cy="923330"/>
          </a:xfrm>
          <a:prstGeom prst="rect">
            <a:avLst/>
          </a:prstGeom>
        </p:spPr>
        <p:txBody>
          <a:bodyPr wrap="square">
            <a:spAutoFit/>
          </a:bodyPr>
          <a:lstStyle/>
          <a:p>
            <a:r>
              <a:rPr lang="en-US" dirty="0" smtClean="0">
                <a:hlinkClick r:id="rId4"/>
              </a:rPr>
              <a:t>https://external-preview.redd.it/ckrO5dH3bwKW9yEGnPiiUtrqFIBPoEbPwwqOk4s2pcE.jpg?auto=webp&amp;s=108b232de1e5696558ae5772fba3e813a4048068</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content-atl3-2.xx.fbcdn.net/v/t1.6435-9/67091655_2517347994983684_8786548629918711808_n.png?stp=dst-png_p526x296&amp;_nc_cat=106&amp;ccb=1-7&amp;_nc_sid=8024bb&amp;_nc_ohc=8vU51cXnnI0AX8ysCuL&amp;_nc_ht=scontent-atl3-2.xx&amp;oh=00_AfAO0d25igNBFVbEA0JeaKJEgVgX2ELbPqdPCxco3ZLDEw&amp;oe=63863ADA"/>
          <p:cNvPicPr>
            <a:picLocks noChangeAspect="1" noChangeArrowheads="1"/>
          </p:cNvPicPr>
          <p:nvPr/>
        </p:nvPicPr>
        <p:blipFill>
          <a:blip r:embed="rId3" cstate="print"/>
          <a:srcRect/>
          <a:stretch>
            <a:fillRect/>
          </a:stretch>
        </p:blipFill>
        <p:spPr bwMode="auto">
          <a:xfrm>
            <a:off x="1371600" y="609600"/>
            <a:ext cx="5638800" cy="5638800"/>
          </a:xfrm>
          <a:prstGeom prst="rect">
            <a:avLst/>
          </a:prstGeom>
          <a:noFill/>
        </p:spPr>
      </p:pic>
      <p:sp>
        <p:nvSpPr>
          <p:cNvPr id="76804" name="AutoShape 4" descr="Discover unusual characteristics of Australia's Indigenous langu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3970318"/>
          </a:xfrm>
          <a:prstGeom prst="rect">
            <a:avLst/>
          </a:prstGeom>
        </p:spPr>
        <p:txBody>
          <a:bodyPr>
            <a:spAutoFit/>
          </a:bodyPr>
          <a:lstStyle/>
          <a:p>
            <a:r>
              <a:rPr lang="en-US" sz="2800" dirty="0" smtClean="0"/>
              <a:t>Western Australia Iron Ore (WAIO) is an integrated system of four processing hubs and five mines connected by more than 1,000 </a:t>
            </a:r>
            <a:r>
              <a:rPr lang="en-US" sz="2800" dirty="0" err="1" smtClean="0"/>
              <a:t>kilometres</a:t>
            </a:r>
            <a:r>
              <a:rPr lang="en-US" sz="2800" dirty="0" smtClean="0"/>
              <a:t> of rail infrastructure and port facilities in the Pilbara region of northern Western Australia</a:t>
            </a:r>
            <a:endParaRPr lang="en-US" sz="2800" dirty="0"/>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5562600" y="4191000"/>
            <a:ext cx="3275974" cy="21637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685800" y="914400"/>
            <a:ext cx="7315200" cy="5458968"/>
          </a:xfrm>
          <a:prstGeom prst="rect">
            <a:avLst/>
          </a:prstGeom>
          <a:noFill/>
        </p:spPr>
      </p:pic>
      <p:sp>
        <p:nvSpPr>
          <p:cNvPr id="3" name="TextBox 2"/>
          <p:cNvSpPr txBox="1"/>
          <p:nvPr/>
        </p:nvSpPr>
        <p:spPr>
          <a:xfrm>
            <a:off x="381000" y="381000"/>
            <a:ext cx="2286000" cy="707886"/>
          </a:xfrm>
          <a:prstGeom prst="rect">
            <a:avLst/>
          </a:prstGeom>
          <a:noFill/>
        </p:spPr>
        <p:txBody>
          <a:bodyPr wrap="square" rtlCol="0">
            <a:spAutoFit/>
          </a:bodyPr>
          <a:lstStyle/>
          <a:p>
            <a:r>
              <a:rPr lang="en-US" sz="4000" dirty="0" smtClean="0"/>
              <a:t>Climate</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smtClean="0"/>
              <a:t>Australia </a:t>
            </a:r>
          </a:p>
          <a:p>
            <a:r>
              <a:rPr lang="en-US" sz="1600" b="1" u="sng" dirty="0" smtClean="0"/>
              <a:t>Historical Understandings </a:t>
            </a:r>
          </a:p>
          <a:p>
            <a:endParaRPr lang="en-US" sz="1600" b="1" dirty="0" smtClean="0"/>
          </a:p>
          <a:p>
            <a:r>
              <a:rPr lang="en-US" sz="1600" b="1" dirty="0" smtClean="0">
                <a:solidFill>
                  <a:srgbClr val="FF0000"/>
                </a:solidFill>
              </a:rPr>
              <a:t>SS6H4 Explain the impact of English colonization on current Aboriginal basic rights, health, literacy, and language. </a:t>
            </a:r>
          </a:p>
          <a:p>
            <a:endParaRPr lang="en-US" sz="1600" b="1" dirty="0" smtClean="0"/>
          </a:p>
          <a:p>
            <a:r>
              <a:rPr lang="en-US" sz="1600" b="1" u="sng" dirty="0" smtClean="0"/>
              <a:t>Geographic Understandings </a:t>
            </a:r>
          </a:p>
          <a:p>
            <a:r>
              <a:rPr lang="en-US" sz="1600" b="1" dirty="0" smtClean="0"/>
              <a:t>SS6G11 Locate selected features of Australia. </a:t>
            </a:r>
          </a:p>
          <a:p>
            <a:endParaRPr lang="en-US" sz="1600" dirty="0" smtClean="0"/>
          </a:p>
          <a:p>
            <a:r>
              <a:rPr lang="en-US" sz="1600" dirty="0" smtClean="0">
                <a:solidFill>
                  <a:srgbClr val="FF0000"/>
                </a:solidFill>
              </a:rPr>
              <a:t>a. Locate on a world and regional political-physical map: the Great Barrier Reef, Coral Sea, Uluru/Ayers Rock, Indian and Pacific Oceans, Great Dividing Range, and Great Victoria Desert. </a:t>
            </a:r>
          </a:p>
          <a:p>
            <a:endParaRPr lang="en-US" sz="1600" dirty="0" smtClean="0"/>
          </a:p>
          <a:p>
            <a:r>
              <a:rPr lang="en-US" sz="1600" b="1" dirty="0" smtClean="0"/>
              <a:t>SS6G12 Explain the impact of location, climate, distribution of natural resources, and population distribution on Australia. </a:t>
            </a:r>
          </a:p>
          <a:p>
            <a:endParaRPr lang="en-US" sz="1600" dirty="0" smtClean="0"/>
          </a:p>
          <a:p>
            <a:r>
              <a:rPr lang="en-US" sz="1600" dirty="0" smtClean="0">
                <a:solidFill>
                  <a:srgbClr val="FF0000"/>
                </a:solidFill>
              </a:rPr>
              <a:t>a. Describe how Australia’s location, climate, and natural resources impact trade and affect where people live. </a:t>
            </a:r>
          </a:p>
          <a:p>
            <a:endParaRPr lang="en-US" sz="1600" dirty="0" smtClean="0"/>
          </a:p>
          <a:p>
            <a:r>
              <a:rPr lang="en-US" sz="1600" b="1" u="sng" dirty="0" smtClean="0"/>
              <a:t>Government/Civic Understandings </a:t>
            </a:r>
          </a:p>
          <a:p>
            <a:r>
              <a:rPr lang="en-US" sz="1600" b="1" dirty="0" smtClean="0"/>
              <a:t>SS6CG4 Explain forms of citizen participation in government. </a:t>
            </a:r>
          </a:p>
          <a:p>
            <a:endParaRPr lang="en-US" sz="1600" dirty="0" smtClean="0"/>
          </a:p>
          <a:p>
            <a:r>
              <a:rPr lang="en-US" sz="1600" dirty="0" smtClean="0">
                <a:solidFill>
                  <a:srgbClr val="FF0000"/>
                </a:solidFill>
              </a:rPr>
              <a:t>a. Explain citizen participation in democratic governments [i.e. the role of citizens in choosing the leaders of Australia (parliamentary democracy)]. </a:t>
            </a:r>
          </a:p>
          <a:p>
            <a:endParaRPr lang="en-US" sz="8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smtClean="0"/>
              <a:t>Economic Understandings </a:t>
            </a:r>
          </a:p>
          <a:p>
            <a:r>
              <a:rPr lang="en-US" sz="1100" b="1" dirty="0" smtClean="0"/>
              <a:t>SS6E10 Analyze different economic systems. </a:t>
            </a:r>
          </a:p>
          <a:p>
            <a:endParaRPr lang="en-US" sz="1100" dirty="0" smtClean="0"/>
          </a:p>
          <a:p>
            <a:r>
              <a:rPr lang="en-US" sz="1100" dirty="0" smtClean="0"/>
              <a:t>a. Compare how traditional, command, and market economies answer the economic questions of 1-what to produce, 2-how to produce, and 3-for whom to produce. </a:t>
            </a:r>
          </a:p>
          <a:p>
            <a:endParaRPr lang="en-US" sz="1100" dirty="0" smtClean="0"/>
          </a:p>
          <a:p>
            <a:r>
              <a:rPr lang="en-US" sz="1100" dirty="0" smtClean="0"/>
              <a:t>b. Explain that countries have a mixed economic system located on a continuum between pure market and pure command. </a:t>
            </a:r>
          </a:p>
          <a:p>
            <a:endParaRPr lang="en-US" sz="1100" dirty="0" smtClean="0"/>
          </a:p>
          <a:p>
            <a:r>
              <a:rPr lang="en-US" sz="1100" dirty="0" smtClean="0">
                <a:solidFill>
                  <a:srgbClr val="FF0000"/>
                </a:solidFill>
              </a:rPr>
              <a:t>c. Describe the economic system used in Australia. </a:t>
            </a:r>
          </a:p>
          <a:p>
            <a:endParaRPr lang="en-US" sz="1100" dirty="0" smtClean="0"/>
          </a:p>
          <a:p>
            <a:r>
              <a:rPr lang="en-US" sz="1100" b="1" dirty="0" smtClean="0"/>
              <a:t>SS6E11 Give examples of how voluntary trade benefits buyers and sellers in Australia. </a:t>
            </a:r>
          </a:p>
          <a:p>
            <a:endParaRPr lang="en-US" sz="1100" dirty="0" smtClean="0"/>
          </a:p>
          <a:p>
            <a:r>
              <a:rPr lang="en-US" sz="1100" dirty="0" smtClean="0">
                <a:solidFill>
                  <a:srgbClr val="FF0000"/>
                </a:solidFill>
              </a:rPr>
              <a:t>a. Explain how specialization makes trade possible between countries. </a:t>
            </a:r>
          </a:p>
          <a:p>
            <a:endParaRPr lang="en-US" sz="1100" dirty="0" smtClean="0"/>
          </a:p>
          <a:p>
            <a:r>
              <a:rPr lang="en-US" sz="1100" dirty="0" smtClean="0"/>
              <a:t>b. Compare and contrast different types of trade barriers, such as tariffs, quotas, and embargoes. </a:t>
            </a:r>
          </a:p>
          <a:p>
            <a:endParaRPr lang="en-US" sz="1100" dirty="0" smtClean="0"/>
          </a:p>
          <a:p>
            <a:r>
              <a:rPr lang="en-US" sz="1100" dirty="0" smtClean="0"/>
              <a:t>c. Explain why international trade requires a system for exchanging currency between nations. </a:t>
            </a:r>
          </a:p>
          <a:p>
            <a:endParaRPr lang="en-US" sz="1100" dirty="0" smtClean="0"/>
          </a:p>
          <a:p>
            <a:r>
              <a:rPr lang="en-US" sz="1100" b="1" dirty="0" smtClean="0"/>
              <a:t>SS6E12 Describe factors that influence economic growth and examine their presence or absence in Australia. </a:t>
            </a:r>
          </a:p>
          <a:p>
            <a:endParaRPr lang="en-US" sz="1100" dirty="0" smtClean="0"/>
          </a:p>
          <a:p>
            <a:r>
              <a:rPr lang="en-US" sz="1100" dirty="0" smtClean="0"/>
              <a:t>a. Evaluate how literacy rates affect the standard of living. </a:t>
            </a:r>
          </a:p>
          <a:p>
            <a:endParaRPr lang="en-US" sz="1100" dirty="0" smtClean="0"/>
          </a:p>
          <a:p>
            <a:r>
              <a:rPr lang="en-US" sz="1100" dirty="0" smtClean="0">
                <a:solidFill>
                  <a:srgbClr val="FF0000"/>
                </a:solidFill>
              </a:rPr>
              <a:t>b. Explain the relationship between investment in human capital (education and training) and gross domestic product (GDP per capita). </a:t>
            </a:r>
          </a:p>
          <a:p>
            <a:endParaRPr lang="en-US" sz="1100" dirty="0" smtClean="0">
              <a:solidFill>
                <a:srgbClr val="FF0000"/>
              </a:solidFill>
            </a:endParaRPr>
          </a:p>
          <a:p>
            <a:r>
              <a:rPr lang="en-US" sz="1100" dirty="0" smtClean="0">
                <a:solidFill>
                  <a:srgbClr val="FF0000"/>
                </a:solidFill>
              </a:rPr>
              <a:t>c. Explain the relationship between investment in capital goods (factories, machinery, and technology) and gross domestic product (GDP per capita). </a:t>
            </a:r>
          </a:p>
          <a:p>
            <a:endParaRPr lang="en-US" sz="1100" dirty="0" smtClean="0"/>
          </a:p>
          <a:p>
            <a:r>
              <a:rPr lang="en-US" sz="1100" dirty="0" smtClean="0"/>
              <a:t>d. Describe the role of natural resources in a country’s economy. </a:t>
            </a:r>
          </a:p>
          <a:p>
            <a:endParaRPr lang="en-US" sz="1100" dirty="0" smtClean="0"/>
          </a:p>
          <a:p>
            <a:r>
              <a:rPr lang="en-US" sz="1100" dirty="0" smtClean="0"/>
              <a:t>e. Describe the role of entrepreneurship. </a:t>
            </a:r>
          </a:p>
          <a:p>
            <a:endParaRPr lang="en-US" sz="1100" dirty="0" smtClean="0"/>
          </a:p>
          <a:p>
            <a:r>
              <a:rPr lang="en-US" sz="1100" b="1" dirty="0" smtClean="0"/>
              <a:t>SS6E13 Understand that a basic principle of effective personal money management is to live within one’s income. </a:t>
            </a:r>
          </a:p>
          <a:p>
            <a:endParaRPr lang="en-US" sz="1100" dirty="0" smtClean="0"/>
          </a:p>
          <a:p>
            <a:r>
              <a:rPr lang="en-US" sz="1100" dirty="0" smtClean="0"/>
              <a:t>a. Understand that income is received from work and is limited. </a:t>
            </a:r>
          </a:p>
          <a:p>
            <a:endParaRPr lang="en-US" sz="1100" dirty="0" smtClean="0"/>
          </a:p>
          <a:p>
            <a:r>
              <a:rPr lang="en-US" sz="1100" dirty="0" smtClean="0"/>
              <a:t>b. Understand that a budget is a tool to plan the spending and saving of income. </a:t>
            </a:r>
          </a:p>
          <a:p>
            <a:endParaRPr lang="en-US" sz="1100" dirty="0" smtClean="0"/>
          </a:p>
          <a:p>
            <a:r>
              <a:rPr lang="en-US" sz="1100" dirty="0" smtClean="0"/>
              <a:t>c. Understand the reasons and benefits of saving. </a:t>
            </a:r>
          </a:p>
          <a:p>
            <a:endParaRPr lang="en-US" sz="1100" dirty="0" smtClean="0"/>
          </a:p>
          <a:p>
            <a:r>
              <a:rPr lang="en-US" sz="1100" dirty="0" smtClean="0"/>
              <a:t>d. Understand the uses and costs of credit.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encrypted-tbn0.gstatic.com/images?q=tbn:ANd9GcRBfYE1YLHnne8hS6OpKWlZUnFNAxCIMIegQtNpvmTc4RMueKXWODJctWs-Sg&amp;s"/>
          <p:cNvPicPr>
            <a:picLocks noChangeAspect="1" noChangeArrowheads="1"/>
          </p:cNvPicPr>
          <p:nvPr/>
        </p:nvPicPr>
        <p:blipFill>
          <a:blip r:embed="rId3" cstate="print"/>
          <a:srcRect/>
          <a:stretch>
            <a:fillRect/>
          </a:stretch>
        </p:blipFill>
        <p:spPr bwMode="auto">
          <a:xfrm>
            <a:off x="381000" y="4914017"/>
            <a:ext cx="2971800" cy="1669346"/>
          </a:xfrm>
          <a:prstGeom prst="rect">
            <a:avLst/>
          </a:prstGeom>
          <a:noFill/>
        </p:spPr>
      </p:pic>
      <p:pic>
        <p:nvPicPr>
          <p:cNvPr id="95236" name="Picture 4" descr="https://encrypted-tbn0.gstatic.com/images?q=tbn:ANd9GcTDzHn_rM3oAIoW3IhTo-5gq3-V1J7VbmQtytndczI_ekWt7oqJtswqwFnWoQ&amp;s"/>
          <p:cNvPicPr>
            <a:picLocks noChangeAspect="1" noChangeArrowheads="1"/>
          </p:cNvPicPr>
          <p:nvPr/>
        </p:nvPicPr>
        <p:blipFill>
          <a:blip r:embed="rId4" cstate="print"/>
          <a:srcRect r="49516"/>
          <a:stretch>
            <a:fillRect/>
          </a:stretch>
        </p:blipFill>
        <p:spPr bwMode="auto">
          <a:xfrm>
            <a:off x="4114800" y="5181600"/>
            <a:ext cx="1219200" cy="1460931"/>
          </a:xfrm>
          <a:prstGeom prst="rect">
            <a:avLst/>
          </a:prstGeom>
          <a:noFill/>
        </p:spPr>
      </p:pic>
      <p:pic>
        <p:nvPicPr>
          <p:cNvPr id="95238" name="Picture 6" descr="https://encrypted-tbn0.gstatic.com/images?q=tbn:ANd9GcQc3vQa0byZxHa83FdxpMF7EfwlcgKsHsiH2OX96FWoflY-RbKc7yPzRs4XNt8&amp;s"/>
          <p:cNvPicPr>
            <a:picLocks noChangeAspect="1" noChangeArrowheads="1"/>
          </p:cNvPicPr>
          <p:nvPr/>
        </p:nvPicPr>
        <p:blipFill>
          <a:blip r:embed="rId5" cstate="print"/>
          <a:srcRect/>
          <a:stretch>
            <a:fillRect/>
          </a:stretch>
        </p:blipFill>
        <p:spPr bwMode="auto">
          <a:xfrm>
            <a:off x="6019800" y="4800600"/>
            <a:ext cx="2811101" cy="1752600"/>
          </a:xfrm>
          <a:prstGeom prst="rect">
            <a:avLst/>
          </a:prstGeom>
          <a:noFill/>
        </p:spPr>
      </p:pic>
      <p:pic>
        <p:nvPicPr>
          <p:cNvPr id="95240" name="Picture 8" descr="Sydney is one of the best cities to visit in Australia."/>
          <p:cNvPicPr>
            <a:picLocks noChangeAspect="1" noChangeArrowheads="1"/>
          </p:cNvPicPr>
          <p:nvPr/>
        </p:nvPicPr>
        <p:blipFill>
          <a:blip r:embed="rId6" cstate="print"/>
          <a:srcRect/>
          <a:stretch>
            <a:fillRect/>
          </a:stretch>
        </p:blipFill>
        <p:spPr bwMode="auto">
          <a:xfrm>
            <a:off x="1066800" y="914400"/>
            <a:ext cx="6661437" cy="3733800"/>
          </a:xfrm>
          <a:prstGeom prst="rect">
            <a:avLst/>
          </a:prstGeom>
          <a:noFill/>
        </p:spPr>
      </p:pic>
      <p:sp>
        <p:nvSpPr>
          <p:cNvPr id="6" name="TextBox 5"/>
          <p:cNvSpPr txBox="1"/>
          <p:nvPr/>
        </p:nvSpPr>
        <p:spPr>
          <a:xfrm>
            <a:off x="1295400" y="152400"/>
            <a:ext cx="6248400" cy="646331"/>
          </a:xfrm>
          <a:prstGeom prst="rect">
            <a:avLst/>
          </a:prstGeom>
          <a:noFill/>
        </p:spPr>
        <p:txBody>
          <a:bodyPr wrap="square" rtlCol="0">
            <a:spAutoFit/>
          </a:bodyPr>
          <a:lstStyle/>
          <a:p>
            <a:r>
              <a:rPr lang="en-US" sz="3600" dirty="0" smtClean="0">
                <a:hlinkClick r:id="rId7"/>
              </a:rPr>
              <a:t>Link to 12 Best Cities in Australia</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495800" y="1752600"/>
            <a:ext cx="4114800" cy="4114800"/>
          </a:xfrm>
          <a:prstGeom prst="rect">
            <a:avLst/>
          </a:prstGeom>
        </p:spPr>
      </p:pic>
      <p:sp>
        <p:nvSpPr>
          <p:cNvPr id="8" name="TextBox 7"/>
          <p:cNvSpPr txBox="1"/>
          <p:nvPr/>
        </p:nvSpPr>
        <p:spPr>
          <a:xfrm>
            <a:off x="1066800" y="0"/>
            <a:ext cx="7162800" cy="923330"/>
          </a:xfrm>
          <a:prstGeom prst="rect">
            <a:avLst/>
          </a:prstGeom>
          <a:noFill/>
        </p:spPr>
        <p:txBody>
          <a:bodyPr wrap="square" rtlCol="0">
            <a:spAutoFit/>
          </a:bodyPr>
          <a:lstStyle/>
          <a:p>
            <a:r>
              <a:rPr lang="en-US" sz="5400" dirty="0" smtClean="0">
                <a:solidFill>
                  <a:srgbClr val="00B0F0"/>
                </a:solidFill>
                <a:latin typeface="BATAVIA" pitchFamily="2" charset="2"/>
              </a:rPr>
              <a:t>November 14 -18</a:t>
            </a:r>
            <a:endParaRPr lang="en-US" sz="5400" dirty="0">
              <a:solidFill>
                <a:srgbClr val="00B0F0"/>
              </a:solidFill>
              <a:latin typeface="BATAVIA" pitchFamily="2" charset="2"/>
            </a:endParaRPr>
          </a:p>
        </p:txBody>
      </p:sp>
      <p:sp>
        <p:nvSpPr>
          <p:cNvPr id="9" name="Rectangle 8"/>
          <p:cNvSpPr/>
          <p:nvPr/>
        </p:nvSpPr>
        <p:spPr>
          <a:xfrm>
            <a:off x="304800" y="1219200"/>
            <a:ext cx="3962400" cy="5262979"/>
          </a:xfrm>
          <a:prstGeom prst="rect">
            <a:avLst/>
          </a:prstGeom>
        </p:spPr>
        <p:txBody>
          <a:bodyPr wrap="square">
            <a:spAutoFit/>
          </a:bodyPr>
          <a:lstStyle/>
          <a:p>
            <a:r>
              <a:rPr lang="en-US" sz="2800" b="1" dirty="0" smtClean="0"/>
              <a:t>SS6CG4 </a:t>
            </a:r>
          </a:p>
          <a:p>
            <a:r>
              <a:rPr lang="en-US" sz="2800" b="1" dirty="0" smtClean="0"/>
              <a:t>Explain forms of citizen participation in government. </a:t>
            </a:r>
          </a:p>
          <a:p>
            <a:endParaRPr lang="en-US" sz="2800" dirty="0" smtClean="0"/>
          </a:p>
          <a:p>
            <a:r>
              <a:rPr lang="en-US" sz="2800" dirty="0" smtClean="0">
                <a:solidFill>
                  <a:srgbClr val="FF0000"/>
                </a:solidFill>
              </a:rPr>
              <a:t>a. Explain citizen participation in democratic governments [i.e. the role of citizens in choosing the leaders of Australia (parliamentary democracy)].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e Australian parliament in Canberra. "/>
          <p:cNvPicPr>
            <a:picLocks noChangeAspect="1" noChangeArrowheads="1"/>
          </p:cNvPicPr>
          <p:nvPr/>
        </p:nvPicPr>
        <p:blipFill>
          <a:blip r:embed="rId3" cstate="print"/>
          <a:srcRect/>
          <a:stretch>
            <a:fillRect/>
          </a:stretch>
        </p:blipFill>
        <p:spPr bwMode="auto">
          <a:xfrm>
            <a:off x="3352800" y="304800"/>
            <a:ext cx="559561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533400" y="4648200"/>
            <a:ext cx="8610600" cy="1938992"/>
          </a:xfrm>
          <a:prstGeom prst="rect">
            <a:avLst/>
          </a:prstGeom>
        </p:spPr>
        <p:txBody>
          <a:bodyPr wrap="square">
            <a:spAutoFit/>
          </a:bodyPr>
          <a:lstStyle/>
          <a:p>
            <a:r>
              <a:rPr lang="en-US" sz="2000" dirty="0" smtClean="0"/>
              <a:t>The Government of the Commonwealth of Australia is a federal democratic administrative authority of Australia. Australia’s system of government reflects both British and North American influences. Australia is governed by both the federal government and the state and territory governments. Queen Elizabeth II is Australia’s head of state under a constitutional monarchy. Australia is a member of the </a:t>
            </a:r>
            <a:r>
              <a:rPr lang="en-US" sz="2000" b="1" dirty="0" smtClean="0">
                <a:hlinkClick r:id="rId4"/>
              </a:rPr>
              <a:t>Commonwealth</a:t>
            </a:r>
            <a:r>
              <a:rPr lang="en-US" sz="2000" dirty="0" smtClean="0"/>
              <a:t>.</a:t>
            </a:r>
            <a:endParaRPr lang="en-US" sz="2000" dirty="0"/>
          </a:p>
        </p:txBody>
      </p:sp>
      <p:pic>
        <p:nvPicPr>
          <p:cNvPr id="70660" name="Picture 4" descr="https://encrypted-tbn0.gstatic.com/images?q=tbn:ANd9GcTFJ3GaHQXOQtxWMEjq0ijJqsaz8TXKjO8J1xWsdEr9WZ_Gt0zJisLQFf0JFr4&amp;s"/>
          <p:cNvPicPr>
            <a:picLocks noChangeAspect="1" noChangeArrowheads="1"/>
          </p:cNvPicPr>
          <p:nvPr/>
        </p:nvPicPr>
        <p:blipFill>
          <a:blip r:embed="rId5" cstate="print"/>
          <a:srcRect/>
          <a:stretch>
            <a:fillRect/>
          </a:stretch>
        </p:blipFill>
        <p:spPr bwMode="auto">
          <a:xfrm>
            <a:off x="304800" y="914400"/>
            <a:ext cx="2694214" cy="2095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Australian Actress Shareena Clanton raises her hand during a protest organized by Aboriginal rights activists on Australia Day in Melbourne, Australia on January 26, 2017.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2" name="Picture 4" descr="https://res-3.cloudinary.com/the-university-of-melbourne/image/fetch/s--IvAbjZII--/c_fill,f_jpg,q_70,w_435/https:/res-4.cloudinary.com/the-university-of-melbourne/image/upload/s--jlaPKhKo--/c_fill%2Cf_auto%2Ch_630%2Cq_75%2Cw_1200/v1/pursuit-uploads/229/1b9/4ef/2291b94ef9f360bfc32dc7688f955be29e98d50822f2fa5aa3d443a093de.jpg"/>
          <p:cNvPicPr>
            <a:picLocks noChangeAspect="1" noChangeArrowheads="1"/>
          </p:cNvPicPr>
          <p:nvPr/>
        </p:nvPicPr>
        <p:blipFill>
          <a:blip r:embed="rId3" cstate="print"/>
          <a:srcRect/>
          <a:stretch>
            <a:fillRect/>
          </a:stretch>
        </p:blipFill>
        <p:spPr bwMode="auto">
          <a:xfrm>
            <a:off x="304800" y="533400"/>
            <a:ext cx="4143375" cy="2171701"/>
          </a:xfrm>
          <a:prstGeom prst="rect">
            <a:avLst/>
          </a:prstGeom>
          <a:noFill/>
        </p:spPr>
      </p:pic>
      <p:pic>
        <p:nvPicPr>
          <p:cNvPr id="78854" name="Picture 6" descr="sign_the_un_declaration_20080126.jpg "/>
          <p:cNvPicPr>
            <a:picLocks noChangeAspect="1" noChangeArrowheads="1"/>
          </p:cNvPicPr>
          <p:nvPr/>
        </p:nvPicPr>
        <p:blipFill>
          <a:blip r:embed="rId4" cstate="print"/>
          <a:srcRect/>
          <a:stretch>
            <a:fillRect/>
          </a:stretch>
        </p:blipFill>
        <p:spPr bwMode="auto">
          <a:xfrm>
            <a:off x="228600" y="3200400"/>
            <a:ext cx="4495800" cy="3236977"/>
          </a:xfrm>
          <a:prstGeom prst="rect">
            <a:avLst/>
          </a:prstGeom>
          <a:noFill/>
        </p:spPr>
      </p:pic>
      <p:sp>
        <p:nvSpPr>
          <p:cNvPr id="5" name="Rectangle 4"/>
          <p:cNvSpPr/>
          <p:nvPr/>
        </p:nvSpPr>
        <p:spPr>
          <a:xfrm>
            <a:off x="4876800" y="1371600"/>
            <a:ext cx="3962400" cy="4524315"/>
          </a:xfrm>
          <a:prstGeom prst="rect">
            <a:avLst/>
          </a:prstGeom>
        </p:spPr>
        <p:txBody>
          <a:bodyPr wrap="square">
            <a:spAutoFit/>
          </a:bodyPr>
          <a:lstStyle/>
          <a:p>
            <a:r>
              <a:rPr lang="en-US" sz="2400" dirty="0" smtClean="0"/>
              <a:t>On Friday 3 April 2009 the Australian Government signed the Declaration on Rights for Indigenous Peoples at last. However aborigines have accused the Government of continued racism and hypocrisy regarding treatment of aborigines Australia-wide and particularly with the Northern Territory intervention</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572000" y="990600"/>
            <a:ext cx="4114800" cy="4114800"/>
          </a:xfrm>
          <a:prstGeom prst="rect">
            <a:avLst/>
          </a:prstGeom>
        </p:spPr>
      </p:pic>
      <p:sp>
        <p:nvSpPr>
          <p:cNvPr id="7" name="Rectangle 6"/>
          <p:cNvSpPr/>
          <p:nvPr/>
        </p:nvSpPr>
        <p:spPr>
          <a:xfrm>
            <a:off x="228600" y="1066800"/>
            <a:ext cx="3962400" cy="3508653"/>
          </a:xfrm>
          <a:prstGeom prst="rect">
            <a:avLst/>
          </a:prstGeom>
        </p:spPr>
        <p:txBody>
          <a:bodyPr wrap="square">
            <a:spAutoFit/>
          </a:bodyPr>
          <a:lstStyle/>
          <a:p>
            <a:r>
              <a:rPr lang="en-US" sz="3200" b="1" dirty="0" smtClean="0"/>
              <a:t>SS6H4 </a:t>
            </a:r>
          </a:p>
          <a:p>
            <a:endParaRPr lang="en-US" sz="3200" b="1" dirty="0"/>
          </a:p>
          <a:p>
            <a:r>
              <a:rPr lang="en-US" sz="2800" b="1" dirty="0" smtClean="0"/>
              <a:t>Explain the impact of English colonization on current Aboriginal basic rights, health, literacy, and language.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ding_of_Lieutenant_James_Cook_at_Botany_Bay,_29_April_1770_(painting_by_E_Phillips_Fox).jpg"/>
          <p:cNvPicPr>
            <a:picLocks noChangeAspect="1"/>
          </p:cNvPicPr>
          <p:nvPr/>
        </p:nvPicPr>
        <p:blipFill>
          <a:blip r:embed="rId3" cstate="print"/>
          <a:stretch>
            <a:fillRect/>
          </a:stretch>
        </p:blipFill>
        <p:spPr>
          <a:xfrm>
            <a:off x="1371600" y="990600"/>
            <a:ext cx="6086475" cy="44518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1708</Words>
  <Application>Microsoft Office PowerPoint</Application>
  <PresentationFormat>On-screen Show (4:3)</PresentationFormat>
  <Paragraphs>251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33</cp:revision>
  <dcterms:created xsi:type="dcterms:W3CDTF">2022-10-16T16:57:46Z</dcterms:created>
  <dcterms:modified xsi:type="dcterms:W3CDTF">2022-11-25T15:24:08Z</dcterms:modified>
</cp:coreProperties>
</file>